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66" r:id="rId13"/>
    <p:sldId id="267" r:id="rId14"/>
    <p:sldId id="276" r:id="rId15"/>
    <p:sldId id="268" r:id="rId16"/>
    <p:sldId id="269" r:id="rId17"/>
    <p:sldId id="277" r:id="rId18"/>
    <p:sldId id="278" r:id="rId19"/>
    <p:sldId id="270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0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-84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23A4A-5CC0-4AB8-85F6-A41B36A2E741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225E5-3437-4FC6-8746-2A7542ADD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121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225E5-3437-4FC6-8746-2A7542ADDF3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691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E636-6F28-482F-ADC7-D0594882EACD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FDB8-BC11-4A0C-A2C1-3D1548A55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338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E636-6F28-482F-ADC7-D0594882EACD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FDB8-BC11-4A0C-A2C1-3D1548A55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042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E636-6F28-482F-ADC7-D0594882EACD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FDB8-BC11-4A0C-A2C1-3D1548A55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7173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E636-6F28-482F-ADC7-D0594882EACD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FDB8-BC11-4A0C-A2C1-3D1548A55F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80879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E636-6F28-482F-ADC7-D0594882EACD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FDB8-BC11-4A0C-A2C1-3D1548A55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4139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E636-6F28-482F-ADC7-D0594882EACD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FDB8-BC11-4A0C-A2C1-3D1548A55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7012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E636-6F28-482F-ADC7-D0594882EACD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FDB8-BC11-4A0C-A2C1-3D1548A55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409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E636-6F28-482F-ADC7-D0594882EACD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FDB8-BC11-4A0C-A2C1-3D1548A55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2408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E636-6F28-482F-ADC7-D0594882EACD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FDB8-BC11-4A0C-A2C1-3D1548A55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571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E636-6F28-482F-ADC7-D0594882EACD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FDB8-BC11-4A0C-A2C1-3D1548A55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422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E636-6F28-482F-ADC7-D0594882EACD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FDB8-BC11-4A0C-A2C1-3D1548A55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55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E636-6F28-482F-ADC7-D0594882EACD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FDB8-BC11-4A0C-A2C1-3D1548A55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748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E636-6F28-482F-ADC7-D0594882EACD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FDB8-BC11-4A0C-A2C1-3D1548A55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342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E636-6F28-482F-ADC7-D0594882EACD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FDB8-BC11-4A0C-A2C1-3D1548A55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48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E636-6F28-482F-ADC7-D0594882EACD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FDB8-BC11-4A0C-A2C1-3D1548A55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957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E636-6F28-482F-ADC7-D0594882EACD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FDB8-BC11-4A0C-A2C1-3D1548A55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132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E636-6F28-482F-ADC7-D0594882EACD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FDB8-BC11-4A0C-A2C1-3D1548A55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9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BE636-6F28-482F-ADC7-D0594882EACD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BFDB8-BC11-4A0C-A2C1-3D1548A55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91979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520701"/>
            <a:ext cx="9001462" cy="1701800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ПРЕЛАЗак СА РАЗРЕДНЕ НА ПРЕДМЕТНУ НАСТАВУ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5399" y="5054601"/>
            <a:ext cx="5575301" cy="1155700"/>
          </a:xfrm>
        </p:spPr>
        <p:txBody>
          <a:bodyPr>
            <a:normAutofit/>
          </a:bodyPr>
          <a:lstStyle/>
          <a:p>
            <a:r>
              <a:rPr lang="sr-Cyrl-RS" dirty="0"/>
              <a:t>п</a:t>
            </a:r>
            <a:r>
              <a:rPr lang="sr-Cyrl-RS" dirty="0" smtClean="0"/>
              <a:t>едагошко –психолошка служба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2667001"/>
            <a:ext cx="5130799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44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14300"/>
            <a:ext cx="10960100" cy="698500"/>
          </a:xfrm>
        </p:spPr>
        <p:txBody>
          <a:bodyPr>
            <a:normAutofit/>
          </a:bodyPr>
          <a:lstStyle/>
          <a:p>
            <a:r>
              <a:rPr lang="sr-Cyrl-RS" sz="3600" dirty="0" smtClean="0">
                <a:latin typeface="+mn-lt"/>
              </a:rPr>
              <a:t>Како још родитељи могу да помогну?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812800"/>
            <a:ext cx="11404600" cy="591820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3200" dirty="0"/>
              <a:t>Саветујте дете да ефикасно користи наставу,то је већ пола посла(нека је на часу пажљив и активан,нека се јави када зна одговор и пита када му нешто није јасно,да пише белешке</a:t>
            </a:r>
            <a:r>
              <a:rPr lang="ru-RU" sz="3200" dirty="0" smtClean="0"/>
              <a:t>).</a:t>
            </a:r>
            <a:endParaRPr lang="ru-RU" sz="32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3200" dirty="0"/>
              <a:t>Учите дете самонаграђивању,нека се награди за успешно учење(филмом или </a:t>
            </a:r>
            <a:r>
              <a:rPr lang="ru-RU" sz="3200" dirty="0" smtClean="0"/>
              <a:t>серијом,шетњом </a:t>
            </a:r>
            <a:r>
              <a:rPr lang="ru-RU" sz="3200" dirty="0"/>
              <a:t>и сл.)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3200" dirty="0"/>
              <a:t>Храбрите и хвалите дете чак и за мале </a:t>
            </a:r>
            <a:r>
              <a:rPr lang="ru-RU" sz="3200" dirty="0" smtClean="0"/>
              <a:t>успехе!</a:t>
            </a:r>
            <a:endParaRPr lang="ru-RU" sz="32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3200" dirty="0"/>
              <a:t>Критикујте само поступке а не личност детета!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3200" dirty="0"/>
              <a:t>Дајте детету повратне информације о </a:t>
            </a:r>
            <a:r>
              <a:rPr lang="ru-RU" sz="3200" dirty="0" smtClean="0"/>
              <a:t>успеху, </a:t>
            </a:r>
            <a:r>
              <a:rPr lang="ru-RU" sz="3200" dirty="0"/>
              <a:t>нагласите у чему је добро и шта би </a:t>
            </a:r>
            <a:r>
              <a:rPr lang="ru-RU" sz="3200" dirty="0" smtClean="0"/>
              <a:t>још </a:t>
            </a:r>
            <a:r>
              <a:rPr lang="ru-RU" sz="3200" dirty="0"/>
              <a:t>могао да поправи.То му јача мотивацију и потребу за </a:t>
            </a:r>
            <a:r>
              <a:rPr lang="ru-RU" sz="3200" dirty="0" smtClean="0"/>
              <a:t>постигнућем.</a:t>
            </a:r>
            <a:endParaRPr lang="ru-RU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9546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066800"/>
          </a:xfrm>
        </p:spPr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sr-Cyrl-RS" sz="3200" dirty="0" smtClean="0">
                <a:latin typeface="+mn-lt"/>
              </a:rPr>
              <a:t>Одржавајте редовне контакте са школом</a:t>
            </a:r>
            <a:endParaRPr lang="en-US" sz="32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" y="1066801"/>
            <a:ext cx="11696700" cy="5676899"/>
          </a:xfrm>
        </p:spPr>
        <p:txBody>
          <a:bodyPr>
            <a:noAutofit/>
          </a:bodyPr>
          <a:lstStyle/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sr-Cyrl-RS" sz="3000" dirty="0" smtClean="0"/>
              <a:t>Важно је редовно се информисати о успеху ученика,јер је тиме отворена могућност додатних објашњења у сврху побољшања рада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000" dirty="0" smtClean="0"/>
              <a:t>Битно је благовремено решавање неспоразума,стварање сарадничких односа и обостране одговорности за здраво и квалитетно одрастање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000" dirty="0" smtClean="0"/>
              <a:t>Важно је имати јасне информације о помоћи која се нуди у школи у случају проблема(распоред допунске наставе,разговора са </a:t>
            </a:r>
            <a:r>
              <a:rPr lang="sr-Cyrl-RS" sz="3000" smtClean="0"/>
              <a:t>одређеним наставницима,дани и часови отворених врата ,помоћ </a:t>
            </a:r>
            <a:r>
              <a:rPr lang="sr-Cyrl-RS" sz="3000" dirty="0" smtClean="0"/>
              <a:t>стручне службе у школи и др.).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61939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8506" y="500333"/>
            <a:ext cx="9144000" cy="495299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latin typeface="+mn-lt"/>
              </a:rPr>
              <a:t>Како ми у школи помажемо?</a:t>
            </a:r>
            <a:endParaRPr lang="en-US" sz="28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050" y="1202666"/>
            <a:ext cx="11645900" cy="6362700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2700" dirty="0" smtClean="0"/>
              <a:t>Путем седница одељењског већа(има их пет током школске године,где присуствују сви наставници који предају у том одељењу).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2700" dirty="0" smtClean="0"/>
              <a:t>Седнице води одељењски старешина и на њима се размењују информације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2700" dirty="0" smtClean="0"/>
              <a:t>На седницама се утврђују оцене,васпитни елементи,педагошке мере,анализирају изостанци.Похађање допунске,додатне,изборне наставе и сл.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2700" dirty="0" smtClean="0"/>
              <a:t>Предметни наставници редовно сарађују са одељењским старешином и договарају се о поступцима за добробит сваког појединог ученика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2700" dirty="0" smtClean="0"/>
              <a:t>У специфичним ситуацијама одељењски старешина се обраћа педагошко-психолошкој служби и онда заједно решавамо проблем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xmlns="" val="101562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479" y="345057"/>
            <a:ext cx="9270521" cy="1166243"/>
          </a:xfrm>
        </p:spPr>
        <p:txBody>
          <a:bodyPr>
            <a:normAutofit fontScale="90000"/>
          </a:bodyPr>
          <a:lstStyle/>
          <a:p>
            <a:r>
              <a:rPr lang="sr-Cyrl-RS" sz="4000" dirty="0" smtClean="0">
                <a:latin typeface="+mn-lt"/>
              </a:rPr>
              <a:t>Вратимо се опет нашим ученицима: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1250" y="2095500"/>
            <a:ext cx="9969500" cy="4394200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Укратко о развојним карактеристикама ученика петог разреда: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3479800"/>
            <a:ext cx="49657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93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пубертет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595" y="2096064"/>
            <a:ext cx="10353762" cy="3695136"/>
          </a:xfrm>
        </p:spPr>
        <p:txBody>
          <a:bodyPr>
            <a:noAutofit/>
          </a:bodyPr>
          <a:lstStyle/>
          <a:p>
            <a:r>
              <a:rPr lang="sr-Cyrl-CS" sz="2400" dirty="0" smtClean="0"/>
              <a:t>Пубертет (адолесценција) је прелазни период између детињства и одраслости, период у коме долази до интензивнијег раста и сазревања,  физичког и психичког.</a:t>
            </a:r>
          </a:p>
          <a:p>
            <a:r>
              <a:rPr lang="sr-Cyrl-CS" sz="2400" dirty="0" smtClean="0"/>
              <a:t>Период адолесценције дели се на три фазе:</a:t>
            </a:r>
          </a:p>
          <a:p>
            <a:r>
              <a:rPr lang="sr-Cyrl-CS" sz="2400" dirty="0" smtClean="0"/>
              <a:t>1. од 10-14 година-рана адолесценција</a:t>
            </a:r>
          </a:p>
          <a:p>
            <a:r>
              <a:rPr lang="sr-Cyrl-CS" sz="2400" dirty="0" smtClean="0"/>
              <a:t>2. од 15-19 година- средња адолесценција</a:t>
            </a:r>
          </a:p>
          <a:p>
            <a:r>
              <a:rPr lang="sr-Cyrl-CS" sz="2400" dirty="0" smtClean="0"/>
              <a:t>3. од 20-24 година-позна адолесценција</a:t>
            </a:r>
          </a:p>
          <a:p>
            <a:r>
              <a:rPr lang="sr-Cyrl-CS" sz="2400" dirty="0" smtClean="0"/>
              <a:t>Пубертет је развојни период између 12 и 16 године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53608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09601"/>
            <a:ext cx="9144000" cy="698499"/>
          </a:xfrm>
        </p:spPr>
        <p:txBody>
          <a:bodyPr>
            <a:normAutofit/>
          </a:bodyPr>
          <a:lstStyle/>
          <a:p>
            <a:r>
              <a:rPr lang="sr-Cyrl-RS" sz="3600" dirty="0" smtClean="0">
                <a:latin typeface="+mn-lt"/>
              </a:rPr>
              <a:t>Развојне карактеристике: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1308100"/>
            <a:ext cx="9956800" cy="4572000"/>
          </a:xfrm>
        </p:spPr>
        <p:txBody>
          <a:bodyPr>
            <a:normAutofit fontScale="62500" lnSpcReduction="20000"/>
          </a:bodyPr>
          <a:lstStyle/>
          <a:p>
            <a:pPr lvl="8" algn="l"/>
            <a:r>
              <a:rPr lang="sr-Cyrl-RS" sz="4300" dirty="0" smtClean="0"/>
              <a:t>Промене физичког изгледа: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4300" dirty="0" smtClean="0"/>
              <a:t>Нагло израстање(поготово код девојчица) ;Нагли развој скелета, пораст тежине, мускулатура је неочврсла , те често за последицу има погурено држање тела.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4300" dirty="0" smtClean="0"/>
              <a:t>Пубертетски </a:t>
            </a:r>
            <a:r>
              <a:rPr lang="ru-RU" sz="4300" dirty="0"/>
              <a:t>период код дечака у односу на девојчице у просеку касни две године. </a:t>
            </a:r>
            <a:endParaRPr lang="ru-RU" sz="4300" dirty="0" smtClean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4300" dirty="0" smtClean="0"/>
              <a:t>Долази </a:t>
            </a:r>
            <a:r>
              <a:rPr lang="sr-Cyrl-RS" sz="4300" dirty="0"/>
              <a:t>до полног сазревања. </a:t>
            </a:r>
            <a:endParaRPr lang="sr-Cyrl-RS" sz="4300" dirty="0" smtClean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4300" dirty="0" smtClean="0"/>
              <a:t>Неутрални </a:t>
            </a:r>
            <a:r>
              <a:rPr lang="ru-RU" sz="4300" dirty="0"/>
              <a:t>облик тела детета </a:t>
            </a:r>
            <a:r>
              <a:rPr lang="ru-RU" sz="4300" dirty="0" smtClean="0"/>
              <a:t>полако прелази </a:t>
            </a:r>
            <a:r>
              <a:rPr lang="ru-RU" sz="4300" dirty="0"/>
              <a:t>у полно диференцирано тело мушкарца и жене.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sr-Cyrl-RS" sz="4300" dirty="0" smtClean="0"/>
          </a:p>
          <a:p>
            <a:pPr algn="l"/>
            <a:endParaRPr lang="sr-Cyrl-RS" sz="4300" dirty="0" smtClean="0"/>
          </a:p>
        </p:txBody>
      </p:sp>
    </p:spTree>
    <p:extLst>
      <p:ext uri="{BB962C8B-B14F-4D97-AF65-F5344CB8AC3E}">
        <p14:creationId xmlns:p14="http://schemas.microsoft.com/office/powerpoint/2010/main" xmlns="" val="353109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1253" y="643628"/>
            <a:ext cx="9144000" cy="698500"/>
          </a:xfrm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sr-Cyrl-RS" sz="3200" dirty="0" smtClean="0">
                <a:latin typeface="+mn-lt"/>
              </a:rPr>
              <a:t>психолошке карактеристике:</a:t>
            </a:r>
            <a:endParaRPr lang="en-US" sz="32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700" y="1016000"/>
            <a:ext cx="10490200" cy="5511800"/>
          </a:xfrm>
        </p:spPr>
        <p:txBody>
          <a:bodyPr>
            <a:normAutofit fontScale="55000" lnSpcReduction="20000"/>
          </a:bodyPr>
          <a:lstStyle/>
          <a:p>
            <a:endParaRPr lang="en-US" sz="2800" dirty="0"/>
          </a:p>
          <a:p>
            <a:endParaRPr lang="en-US" sz="3300" dirty="0"/>
          </a:p>
          <a:p>
            <a:r>
              <a:rPr lang="ru-RU" sz="3300" dirty="0"/>
              <a:t>Ово је период великих промена у животу појединца, означен и променама у односу према родитељима, вршњацима, моралним, идеолошким и другим вредностима, али пре свега променама у односу на самог себе. </a:t>
            </a:r>
            <a:endParaRPr lang="ru-RU" sz="3300" dirty="0" smtClean="0"/>
          </a:p>
          <a:p>
            <a:endParaRPr lang="ru-RU" sz="33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300" dirty="0" smtClean="0"/>
              <a:t>Доживљавају себе као нешто посебно, самосталну личност.</a:t>
            </a:r>
            <a:endParaRPr lang="sr-Cyrl-RS" sz="33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300" dirty="0" smtClean="0"/>
              <a:t>Осетљиви на питање личног изгледа( тежина, бубуљице, фризура, велике уши, крив нос...).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300" dirty="0" smtClean="0"/>
              <a:t>Заокупљени сами собом.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300" dirty="0" smtClean="0"/>
              <a:t>У реакцијама знају бити груби и несвесни туђих осећања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300" dirty="0" smtClean="0"/>
              <a:t>Воле да се свађају,често се супростављају(тестирају нас,испитују границе у односу на ауторитете).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300" dirty="0" smtClean="0"/>
              <a:t>Тежња да се истакну у друштву.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300" dirty="0" smtClean="0"/>
              <a:t>Појављује се проблем укључености/искључености у друштву,важност ,,екипе“-потреба за прихватањем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xmlns="" val="42402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Социјалне карактеристике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CS" dirty="0" smtClean="0"/>
              <a:t>Вршњачка група има значајну улогу у свакодневном животу( утиче на формирање ставова, понашања, вредности..).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dirty="0" smtClean="0"/>
              <a:t>Потреба да се деле тајне-размена осећања и потреба за подршком.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dirty="0" smtClean="0"/>
              <a:t>Потреба да се буде популаран.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dirty="0" smtClean="0"/>
              <a:t>Тешко прихватају критику-спремни да се расправљају у жељи да наметну своје мишљење.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dirty="0" smtClean="0"/>
              <a:t>Влада одређени психомоторни немир ( „не држи их место“).</a:t>
            </a:r>
            <a:r>
              <a:rPr lang="sr-Cyrl-RS" dirty="0"/>
              <a:t> </a:t>
            </a:r>
            <a:endParaRPr lang="sr-Cyrl-R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 smtClean="0"/>
              <a:t>Откриће </a:t>
            </a:r>
            <a:r>
              <a:rPr lang="sr-Cyrl-RS" dirty="0"/>
              <a:t>телефона и/или интернета-све чешће проводе време на </a:t>
            </a:r>
            <a:r>
              <a:rPr lang="sr-Cyrl-RS" dirty="0" smtClean="0"/>
              <a:t>интернету.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 smtClean="0"/>
              <a:t>Цене хумор.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 smtClean="0"/>
              <a:t>Конфликти ( вербални) су чести и сматрају се природним у овом периоду.</a:t>
            </a:r>
            <a:endParaRPr lang="sr-Cyrl-RS" dirty="0"/>
          </a:p>
          <a:p>
            <a:pPr>
              <a:buFont typeface="Wingdings" panose="05000000000000000000" pitchFamily="2" charset="2"/>
              <a:buChar char="Ø"/>
            </a:pPr>
            <a:endParaRPr lang="sr-Cyrl-CS" dirty="0" smtClean="0"/>
          </a:p>
          <a:p>
            <a:pPr>
              <a:buFont typeface="Wingdings" panose="05000000000000000000" pitchFamily="2" charset="2"/>
              <a:buChar char="Ø"/>
            </a:pPr>
            <a:endParaRPr lang="sr-Cyrl-CS" dirty="0"/>
          </a:p>
        </p:txBody>
      </p:sp>
    </p:spTree>
    <p:extLst>
      <p:ext uri="{BB962C8B-B14F-4D97-AF65-F5344CB8AC3E}">
        <p14:creationId xmlns:p14="http://schemas.microsoft.com/office/powerpoint/2010/main" xmlns="" val="25701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Емотивне карактеристике: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sr-Cyrl-CS" dirty="0"/>
          </a:p>
          <a:p>
            <a:pPr>
              <a:buFont typeface="Wingdings" panose="05000000000000000000" pitchFamily="2" charset="2"/>
              <a:buChar char="Ø"/>
            </a:pPr>
            <a:r>
              <a:rPr lang="sr-Cyrl-CS" dirty="0" smtClean="0"/>
              <a:t>Емоције лако прелазе из једне крајности у другу.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dirty="0" smtClean="0"/>
              <a:t>Емотивно су нестабилни</a:t>
            </a:r>
            <a:r>
              <a:rPr lang="en-US" dirty="0"/>
              <a:t>:</a:t>
            </a:r>
            <a:endParaRPr lang="sr-Cyrl-C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sr-Cyrl-CS" dirty="0"/>
              <a:t>о</a:t>
            </a:r>
            <a:r>
              <a:rPr lang="sr-Cyrl-CS" dirty="0" smtClean="0"/>
              <a:t>душевљење-меланхолија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CS" dirty="0"/>
              <a:t>н</a:t>
            </a:r>
            <a:r>
              <a:rPr lang="sr-Cyrl-CS" dirty="0" smtClean="0"/>
              <a:t>ежност-грубост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CS" dirty="0"/>
              <a:t>б</a:t>
            </a:r>
            <a:r>
              <a:rPr lang="sr-Cyrl-CS" dirty="0" smtClean="0"/>
              <a:t>учно реаговање-повлачење у себе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dirty="0" smtClean="0"/>
              <a:t>Дечаци су бучнији, непослушнији и агресивнији, а девојчице се повлаче у себе и почињу да маштају.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40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81001"/>
            <a:ext cx="9144000" cy="77469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3200" dirty="0" smtClean="0">
                <a:latin typeface="+mn-lt"/>
              </a:rPr>
              <a:t>Когнитивне карактеристике:</a:t>
            </a:r>
            <a:endParaRPr lang="en-US" sz="32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76400"/>
            <a:ext cx="9144000" cy="358140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200" dirty="0" smtClean="0"/>
              <a:t>Више воле задатке и искуства него понављање претходног рада.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200" dirty="0" smtClean="0"/>
              <a:t>Способни су да апстрахују садржаје.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200" dirty="0" smtClean="0"/>
              <a:t>Повећана способност да свет сагледају из различитих перспектива.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200" dirty="0" smtClean="0"/>
              <a:t>Развијају интересовања.</a:t>
            </a:r>
          </a:p>
          <a:p>
            <a:endParaRPr lang="sr-Cyrl-R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49696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2900" y="406401"/>
            <a:ext cx="9144000" cy="2552700"/>
          </a:xfrm>
        </p:spPr>
        <p:txBody>
          <a:bodyPr>
            <a:normAutofit/>
          </a:bodyPr>
          <a:lstStyle/>
          <a:p>
            <a:r>
              <a:rPr lang="sr-Cyrl-RS" sz="4000" dirty="0" smtClean="0">
                <a:latin typeface="+mn-lt"/>
              </a:rPr>
              <a:t>Шта доноси прелаз</a:t>
            </a:r>
            <a:r>
              <a:rPr lang="en-US" sz="4000" dirty="0" err="1" smtClean="0">
                <a:latin typeface="+mn-lt"/>
              </a:rPr>
              <a:t>ak</a:t>
            </a:r>
            <a:r>
              <a:rPr lang="sr-Cyrl-RS" sz="4000" dirty="0" smtClean="0">
                <a:latin typeface="+mn-lt"/>
              </a:rPr>
              <a:t> са разредне на предметну наставу?</a:t>
            </a:r>
            <a:br>
              <a:rPr lang="sr-Cyrl-RS" sz="4000" dirty="0" smtClean="0">
                <a:latin typeface="+mn-lt"/>
              </a:rPr>
            </a:br>
            <a:endParaRPr lang="en-US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900" y="3467100"/>
            <a:ext cx="9144000" cy="2806700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Истраживања показују да прелазак са разредне на предметну наставу код једног броја ученика изазива страх,несигурност,нелагоду и стрес...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1556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4732" y="241541"/>
            <a:ext cx="9918221" cy="2095500"/>
          </a:xfrm>
        </p:spPr>
        <p:txBody>
          <a:bodyPr>
            <a:normAutofit fontScale="90000"/>
          </a:bodyPr>
          <a:lstStyle/>
          <a:p>
            <a:r>
              <a:rPr lang="sr-Cyrl-RS" sz="4000" dirty="0" smtClean="0">
                <a:latin typeface="+mn-lt"/>
              </a:rPr>
              <a:t>Водећи рачуна о свему наведеном,настојите да што чешће говорите свом детету ових шест реченица: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37603"/>
            <a:ext cx="9144000" cy="405130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200" dirty="0" smtClean="0"/>
              <a:t>1. Ти то можеш!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200" dirty="0" smtClean="0"/>
              <a:t>2. Волим те!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200" dirty="0" smtClean="0"/>
              <a:t>3. У реду је грешити.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200" dirty="0" smtClean="0"/>
              <a:t>4. Без обзира на све,ту сам за тебе.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200" dirty="0" smtClean="0"/>
              <a:t>5. Не!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200" dirty="0" smtClean="0"/>
              <a:t>6. Одлично си то урадио/ла!</a:t>
            </a:r>
          </a:p>
        </p:txBody>
      </p:sp>
    </p:spTree>
    <p:extLst>
      <p:ext uri="{BB962C8B-B14F-4D97-AF65-F5344CB8AC3E}">
        <p14:creationId xmlns:p14="http://schemas.microsoft.com/office/powerpoint/2010/main" xmlns="" val="16787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299" y="310551"/>
            <a:ext cx="11686396" cy="3185543"/>
          </a:xfrm>
        </p:spPr>
        <p:txBody>
          <a:bodyPr>
            <a:noAutofit/>
          </a:bodyPr>
          <a:lstStyle/>
          <a:p>
            <a:r>
              <a:rPr lang="sr-Cyrl-RS" sz="4400" dirty="0" smtClean="0">
                <a:latin typeface="+mn-lt"/>
              </a:rPr>
              <a:t>Вама и Вашем детету,нашем ученику,желимо срећан и успешан прелазак на предметну наставу!</a:t>
            </a:r>
            <a:br>
              <a:rPr lang="sr-Cyrl-RS" sz="4400" dirty="0" smtClean="0">
                <a:latin typeface="+mn-lt"/>
              </a:rPr>
            </a:br>
            <a:r>
              <a:rPr lang="sr-Cyrl-RS" sz="4400" dirty="0" smtClean="0">
                <a:latin typeface="+mn-lt"/>
              </a:rPr>
              <a:t>Хвала на пажњи!</a:t>
            </a:r>
            <a:endParaRPr lang="en-US" sz="4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887" y="3621988"/>
            <a:ext cx="4589253" cy="323601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2171701"/>
            <a:ext cx="1308100" cy="3644900"/>
          </a:xfrm>
        </p:spPr>
        <p:txBody>
          <a:bodyPr/>
          <a:lstStyle/>
          <a:p>
            <a:r>
              <a:rPr lang="sr-Cyrl-R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1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747" y="655607"/>
            <a:ext cx="9144000" cy="1061289"/>
          </a:xfrm>
        </p:spPr>
        <p:txBody>
          <a:bodyPr>
            <a:normAutofit/>
          </a:bodyPr>
          <a:lstStyle/>
          <a:p>
            <a:r>
              <a:rPr lang="sr-Cyrl-RS" sz="4000" dirty="0" smtClean="0">
                <a:latin typeface="+mn-lt"/>
              </a:rPr>
              <a:t>Могуће потешкоће: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44700"/>
            <a:ext cx="9055100" cy="4267200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200" dirty="0"/>
              <a:t>В</a:t>
            </a:r>
            <a:r>
              <a:rPr lang="sr-Cyrl-RS" sz="3200" dirty="0" smtClean="0"/>
              <a:t>ише наставника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200" dirty="0" smtClean="0"/>
              <a:t>Сељење из учионице у учионицу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200" dirty="0" smtClean="0"/>
              <a:t>Старији ученици-више контаката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200" dirty="0" smtClean="0"/>
              <a:t>Више учења-обимније и сложеније градиво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200" dirty="0" smtClean="0"/>
              <a:t>Дужи боравак у школи</a:t>
            </a:r>
            <a:r>
              <a:rPr lang="en-US" sz="3200" dirty="0" smtClean="0"/>
              <a:t> –</a:t>
            </a:r>
            <a:r>
              <a:rPr lang="sr-Cyrl-RS" sz="3200" dirty="0" smtClean="0"/>
              <a:t> више часова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200" dirty="0" smtClean="0"/>
              <a:t>Предзнање ученика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6138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97789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3200" dirty="0" smtClean="0">
                <a:latin typeface="+mn-lt"/>
              </a:rPr>
              <a:t>Потребна је већа самосталност:</a:t>
            </a:r>
            <a:endParaRPr lang="en-US" sz="32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00" y="1117600"/>
            <a:ext cx="11874500" cy="5613400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000" dirty="0" smtClean="0"/>
              <a:t>Учитељице млађих разреда боље познају сваког ученика појединачно и то познавање омогућава боље прилагођавање поједином ученику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000" dirty="0" smtClean="0"/>
              <a:t>Предметни наставник(барем у почетку)не познаје специфичности сваког ученика и њихове индивидуалне разлике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000" dirty="0" smtClean="0"/>
              <a:t>Начин рада у предметној настави је такав да захтева већу самосталност</a:t>
            </a:r>
          </a:p>
          <a:p>
            <a:pPr algn="l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79551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5901"/>
            <a:ext cx="9144000" cy="736599"/>
          </a:xfrm>
        </p:spPr>
        <p:txBody>
          <a:bodyPr>
            <a:normAutofit fontScale="90000"/>
          </a:bodyPr>
          <a:lstStyle/>
          <a:p>
            <a:r>
              <a:rPr lang="sr-Cyrl-RS" sz="4000" dirty="0" smtClean="0">
                <a:latin typeface="+mn-lt"/>
              </a:rPr>
              <a:t>Како родитељи могу помоћи?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079500"/>
            <a:ext cx="9144000" cy="5562600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200" dirty="0" smtClean="0"/>
              <a:t>Самосталност се развија од малена-захтеви се са узрастом повећавају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200" dirty="0" smtClean="0"/>
              <a:t>На овом узрасту дете би већ требало да буде самостално у извшавању већине школских обавеза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200" dirty="0" smtClean="0"/>
              <a:t>Самосталност се може развијати задавањем задатака које дете мора обавити само(нпр. </a:t>
            </a:r>
            <a:r>
              <a:rPr lang="sr-Cyrl-RS" sz="3200" dirty="0"/>
              <a:t>п</a:t>
            </a:r>
            <a:r>
              <a:rPr lang="sr-Cyrl-RS" sz="3200" dirty="0" smtClean="0"/>
              <a:t>рипрема стола за ручак,брига о кућном љубимцу </a:t>
            </a:r>
            <a:r>
              <a:rPr lang="sr-Latn-RS" sz="3200" dirty="0" smtClean="0"/>
              <a:t>,</a:t>
            </a:r>
            <a:r>
              <a:rPr lang="sr-Cyrl-RS" sz="3200" dirty="0" smtClean="0"/>
              <a:t>сређивање своје собе  и сл.)</a:t>
            </a:r>
          </a:p>
        </p:txBody>
      </p:sp>
    </p:spTree>
    <p:extLst>
      <p:ext uri="{BB962C8B-B14F-4D97-AF65-F5344CB8AC3E}">
        <p14:creationId xmlns:p14="http://schemas.microsoft.com/office/powerpoint/2010/main" xmlns="" val="12404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1253" y="542266"/>
            <a:ext cx="9144000" cy="1803400"/>
          </a:xfrm>
        </p:spPr>
        <p:txBody>
          <a:bodyPr>
            <a:noAutofit/>
          </a:bodyPr>
          <a:lstStyle/>
          <a:p>
            <a:r>
              <a:rPr lang="sr-Latn-RS" sz="3200" dirty="0" smtClean="0">
                <a:latin typeface="+mn-lt"/>
              </a:rPr>
              <a:t/>
            </a:r>
            <a:br>
              <a:rPr lang="sr-Latn-RS" sz="3200" dirty="0" smtClean="0">
                <a:latin typeface="+mn-lt"/>
              </a:rPr>
            </a:br>
            <a:r>
              <a:rPr lang="sr-Latn-RS" sz="3200" dirty="0" smtClean="0">
                <a:latin typeface="+mn-lt"/>
              </a:rPr>
              <a:t/>
            </a:r>
            <a:br>
              <a:rPr lang="sr-Latn-RS" sz="3200" dirty="0" smtClean="0">
                <a:latin typeface="+mn-lt"/>
              </a:rPr>
            </a:br>
            <a:r>
              <a:rPr lang="sr-Cyrl-RS" sz="3200" dirty="0" smtClean="0">
                <a:latin typeface="+mn-lt"/>
              </a:rPr>
              <a:t>Ако је дете још несамостално у писању домаћих задатака,радићемо на постепеном осамостаљивању:</a:t>
            </a:r>
            <a:endParaRPr lang="en-US" sz="32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036" y="2397424"/>
            <a:ext cx="11544300" cy="5092700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2800" dirty="0" smtClean="0"/>
              <a:t> 1.корак - помажете у изради домаћих задатака,али тако да од детета захтевате да већину ради само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2800" dirty="0" smtClean="0"/>
              <a:t> 2.корак - дете у потпудости само пише домаћи задатак,а ви сте уз њега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2800" dirty="0" smtClean="0"/>
              <a:t> 3.корак- дете самостално пише домаћи задатак - ви сте с њим у почетку(док организује рад) и на крају(приликом провере задатка)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2800" dirty="0" smtClean="0"/>
              <a:t> 4.корак- потпуно осамостаљивање - дете се само организује,самостално пише задатак ви само проверавате урађено </a:t>
            </a:r>
          </a:p>
        </p:txBody>
      </p:sp>
    </p:spTree>
    <p:extLst>
      <p:ext uri="{BB962C8B-B14F-4D97-AF65-F5344CB8AC3E}">
        <p14:creationId xmlns:p14="http://schemas.microsoft.com/office/powerpoint/2010/main" xmlns="" val="16353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9701"/>
            <a:ext cx="9144000" cy="1282699"/>
          </a:xfrm>
        </p:spPr>
        <p:txBody>
          <a:bodyPr>
            <a:normAutofit fontScale="9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sr-Cyrl-RS" sz="4000" dirty="0" smtClean="0">
                <a:latin typeface="+mn-lt"/>
              </a:rPr>
              <a:t>Потребна је прилагођавање на рад са више наставника: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500" y="1422400"/>
            <a:ext cx="10096500" cy="5435600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500" dirty="0" smtClean="0"/>
              <a:t>Наставни рад је интеракција између наставника и ученика(ученика-ученика) Док у млађим разредима настава за ученике углавном значи интеракцију са једном особом(учитељицом) у старијим разредима долази до интеракције са више наставника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500" dirty="0" smtClean="0"/>
              <a:t>Ученик мора улагати више напора и енергије у прилагођавању на нове наставнике,свако од њих је различит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500" dirty="0" smtClean="0"/>
              <a:t>Морамо бити свесни да та промена не доноси само потешкоће,већ има своје позитивне стране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500" dirty="0" smtClean="0"/>
              <a:t>Обогаћује социјално искуство ученика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500" dirty="0" smtClean="0"/>
              <a:t>Уводи га у свет где је потребно умеће комуникације са много различитих особа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836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241299"/>
            <a:ext cx="9144000" cy="1384299"/>
          </a:xfrm>
        </p:spPr>
        <p:txBody>
          <a:bodyPr>
            <a:normAutofit/>
          </a:bodyPr>
          <a:lstStyle/>
          <a:p>
            <a:r>
              <a:rPr lang="sr-Cyrl-RS" sz="3600" dirty="0" smtClean="0">
                <a:latin typeface="+mn-lt"/>
              </a:rPr>
              <a:t>Како родитељ може помоћи?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244600"/>
            <a:ext cx="11036300" cy="547370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300" dirty="0" smtClean="0"/>
              <a:t>Потребно је што више разговарати са дететом-објаснити чињеницу да и оно мора уложити напор у стварању правилне интеракције </a:t>
            </a:r>
            <a:r>
              <a:rPr lang="sr-Cyrl-RS" sz="3300" smtClean="0"/>
              <a:t>са наставницима и ученицима</a:t>
            </a:r>
            <a:endParaRPr lang="sr-Cyrl-RS" sz="3300" dirty="0" smtClean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300" dirty="0" smtClean="0"/>
              <a:t>Можда ћете му морати објаснити поједине поступке наставника на које до сада није наилазило и није навикло,па према њима показују отпор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300" dirty="0" smtClean="0"/>
              <a:t>Ако уочите да не можете сами решити проблем односа вашег детета и појединог наставника разговарајте са наставником и замолите га за помоћ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987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996" y="241540"/>
            <a:ext cx="9192404" cy="1038045"/>
          </a:xfrm>
        </p:spPr>
        <p:txBody>
          <a:bodyPr>
            <a:normAutofit fontScale="90000"/>
          </a:bodyPr>
          <a:lstStyle/>
          <a:p>
            <a:r>
              <a:rPr lang="sr-Latn-RS" sz="4000" dirty="0" smtClean="0">
                <a:latin typeface="+mn-lt"/>
              </a:rPr>
              <a:t/>
            </a:r>
            <a:br>
              <a:rPr lang="sr-Latn-RS" sz="4000" dirty="0" smtClean="0">
                <a:latin typeface="+mn-lt"/>
              </a:rPr>
            </a:br>
            <a:r>
              <a:rPr lang="sr-Latn-RS" sz="4000" dirty="0" smtClean="0">
                <a:latin typeface="+mn-lt"/>
              </a:rPr>
              <a:t/>
            </a:r>
            <a:br>
              <a:rPr lang="sr-Latn-RS" sz="4000" dirty="0" smtClean="0">
                <a:latin typeface="+mn-lt"/>
              </a:rPr>
            </a:br>
            <a:r>
              <a:rPr lang="sr-Latn-RS" sz="4000" dirty="0" smtClean="0">
                <a:latin typeface="+mn-lt"/>
              </a:rPr>
              <a:t/>
            </a:r>
            <a:br>
              <a:rPr lang="sr-Latn-RS" sz="4000" dirty="0" smtClean="0">
                <a:latin typeface="+mn-lt"/>
              </a:rPr>
            </a:br>
            <a:r>
              <a:rPr lang="sr-Latn-RS" sz="4000" dirty="0" smtClean="0">
                <a:latin typeface="+mn-lt"/>
              </a:rPr>
              <a:t/>
            </a:r>
            <a:br>
              <a:rPr lang="sr-Latn-RS" sz="4000" dirty="0" smtClean="0">
                <a:latin typeface="+mn-lt"/>
              </a:rPr>
            </a:br>
            <a:r>
              <a:rPr lang="sr-Cyrl-RS" sz="4000" dirty="0" smtClean="0">
                <a:latin typeface="+mn-lt"/>
              </a:rPr>
              <a:t>Како још родитељи могу помоћи</a:t>
            </a:r>
            <a:r>
              <a:rPr lang="sr-Cyrl-RS" sz="3200" dirty="0"/>
              <a:t>?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400" y="1141562"/>
            <a:ext cx="11912600" cy="6096000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200" dirty="0" smtClean="0"/>
              <a:t>Обратите пажњу на властита очекивања.Ако су превисока,дете је под већим притиском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200" dirty="0" smtClean="0"/>
              <a:t>Помозите детету да направи распоред дана:време учења и слободно време.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RS" sz="3200" dirty="0" smtClean="0"/>
              <a:t>Помозите детету у учењу.Осигурајте детету стално место учења без ометања(ТВ,мобилни и сл.)Направите заједно план учења и поставите на видно место.Посетите га како треба ефикасно учити.Важно је учити са разумевањем  и редовно понављати научено.По потреби преслишајте научено градиво</a:t>
            </a:r>
          </a:p>
        </p:txBody>
      </p:sp>
    </p:spTree>
    <p:extLst>
      <p:ext uri="{BB962C8B-B14F-4D97-AF65-F5344CB8AC3E}">
        <p14:creationId xmlns:p14="http://schemas.microsoft.com/office/powerpoint/2010/main" xmlns="" val="31842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450</TotalTime>
  <Words>1181</Words>
  <Application>Microsoft Office PowerPoint</Application>
  <PresentationFormat>Custom</PresentationFormat>
  <Paragraphs>115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Damask</vt:lpstr>
      <vt:lpstr>ПРЕЛАЗак СА РАЗРЕДНЕ НА ПРЕДМЕТНУ НАСТАВУ</vt:lpstr>
      <vt:lpstr>Шта доноси прелазak са разредне на предметну наставу? </vt:lpstr>
      <vt:lpstr>Могуће потешкоће:</vt:lpstr>
      <vt:lpstr>Потребна је већа самосталност:</vt:lpstr>
      <vt:lpstr>Како родитељи могу помоћи?</vt:lpstr>
      <vt:lpstr>  Ако је дете још несамостално у писању домаћих задатака,радићемо на постепеном осамостаљивању:</vt:lpstr>
      <vt:lpstr>Потребна је прилагођавање на рад са више наставника:</vt:lpstr>
      <vt:lpstr>Како родитељ може помоћи?</vt:lpstr>
      <vt:lpstr>    Како још родитељи могу помоћи?</vt:lpstr>
      <vt:lpstr>Како још родитељи могу да помогну?</vt:lpstr>
      <vt:lpstr>Одржавајте редовне контакте са школом</vt:lpstr>
      <vt:lpstr>Како ми у школи помажемо?</vt:lpstr>
      <vt:lpstr>Вратимо се опет нашим ученицима:</vt:lpstr>
      <vt:lpstr>пубертет</vt:lpstr>
      <vt:lpstr>Развојне карактеристике:</vt:lpstr>
      <vt:lpstr>психолошке карактеристике:</vt:lpstr>
      <vt:lpstr>Социјалне карактеристике</vt:lpstr>
      <vt:lpstr>Емотивне карактеристике:</vt:lpstr>
      <vt:lpstr>Когнитивне карактеристике:</vt:lpstr>
      <vt:lpstr>Водећи рачуна о свему наведеном,настојите да што чешће говорите свом детету ових шест реченица:</vt:lpstr>
      <vt:lpstr>Вама и Вашем детету,нашем ученику,желимо срећан и успешан прелазак на предметну наставу! Хвала на пажњи!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ПРЕЛАЗ СА РАЗРЕДНЕ НА ПРЕДМЕТНУ НАСТАВУ</dc:title>
  <dc:creator>PPSKDJ</dc:creator>
  <cp:lastModifiedBy>Milanovic</cp:lastModifiedBy>
  <cp:revision>60</cp:revision>
  <dcterms:created xsi:type="dcterms:W3CDTF">2018-10-15T16:05:23Z</dcterms:created>
  <dcterms:modified xsi:type="dcterms:W3CDTF">2018-12-20T14:05:22Z</dcterms:modified>
</cp:coreProperties>
</file>